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7" r:id="rId12"/>
    <p:sldId id="288" r:id="rId13"/>
    <p:sldId id="289" r:id="rId14"/>
    <p:sldId id="290" r:id="rId15"/>
    <p:sldId id="291" r:id="rId16"/>
    <p:sldId id="293" r:id="rId17"/>
    <p:sldId id="294" r:id="rId18"/>
    <p:sldId id="296" r:id="rId19"/>
    <p:sldId id="298" r:id="rId20"/>
    <p:sldId id="297" r:id="rId21"/>
    <p:sldId id="300" r:id="rId22"/>
    <p:sldId id="302" r:id="rId23"/>
    <p:sldId id="292" r:id="rId24"/>
    <p:sldId id="301" r:id="rId25"/>
    <p:sldId id="299" r:id="rId26"/>
    <p:sldId id="303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0"/>
    <p:restoredTop sz="94564"/>
  </p:normalViewPr>
  <p:slideViewPr>
    <p:cSldViewPr snapToGrid="0" snapToObjects="1">
      <p:cViewPr varScale="1">
        <p:scale>
          <a:sx n="81" d="100"/>
          <a:sy n="81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4B856-C7B7-8745-8142-0E685BC167BD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6419-100B-DE48-BEA3-73CFAADCD5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3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AE389A-D7DD-8548-ABF0-4E253FE5B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9C07A6-090A-0642-9613-BA274AB96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6EF5A7-FA95-4045-8669-73788CF2A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DEF45E-765A-EE45-890D-67CC7C4ED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77093E-DA60-3B40-9886-D8227540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87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6A0A93-A9FA-4142-BE07-2C1BCDD03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303661-CEC8-7148-BCE5-A4B2F0507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84ABD2-78A5-5544-BD07-78007B10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2FC378-2E08-DD47-A9D2-816DF950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A1C851-14BA-394B-805C-56FF7996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5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00827C-DC31-D24D-8EE1-46024A4AA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D1C86E-0DC9-4141-8BB8-58B2993CE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548353-6A8B-B74F-BA21-EFE71CE9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80927E-6C44-3043-A4C1-1104E02CD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32E5D8-F61A-C44A-BD1A-4A7BD997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FD47A-6A21-3242-8298-6FD2EB42B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2754DE-FAAD-7242-B32C-F54E0A4BE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D58318-BAED-6C43-B775-7981359CF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B69115-F38B-074E-81BB-1884E4785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9B2C0A-1D2A-014D-81A3-FC8CC0547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98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D8E70B-ECE6-C147-ACFD-F04DD8942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26E6B6-0D35-C540-B156-613280D66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5E5A90-C7AE-2E49-A230-9AC00A21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D73572-C898-1A44-B237-0827DD81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A65926-1172-B049-B41C-19FCC7ABC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05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5F96C-EE1F-C646-9D5F-0947AD9E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DC6F7F-231E-B544-839C-26E045211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66936A-AFC6-6F4E-B454-545A5DF89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003534-F80A-E647-B14D-9D0BC154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D640ED-EEC1-4547-B7F0-D846C6DE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4FE2C9-91B2-1C43-9EA5-44B3E34C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89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2C799A-E00D-564C-BDD0-E278EB628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B48C3A-C05B-B543-A75D-E98178EBA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0F402C-D2FF-2E4D-BF23-B9572987B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40AB26-DE8A-3340-ABB2-6A0A395F8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C77792-E602-8245-B776-0E1251D8C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A1C60AF-DA5F-2644-AA7F-B1F1803E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8A0B22B-B3CF-8B44-B749-F9D7AC81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D4AC0B-B0D6-1644-9787-8B63D370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04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C91625-C202-9D4F-A716-55D744E6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EBB31E-C5F2-5E41-BD13-115A2807B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E5D4C6-2C9F-2B47-A567-C4EE26BB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E729C3-33D5-B147-B7FC-0EAB913D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64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CE65505-0EFE-FD4C-B84C-34B3F93B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685B5A-AEAA-CD47-9BE8-4E88DBD15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93202C7-A403-C64D-B451-B6B10515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939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CAEBA-F8E3-5447-B235-E1123F3FD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0AFE34-7C0A-3843-948B-21F1627F0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A05915-0E6E-994B-8726-9F51F2116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9F3DF4-462A-2046-8A53-BE6D7E75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CE8334-D603-EA43-9E8F-B3B85CB1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7E4AC4-7AC1-DB4F-AE2F-1091C7635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80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B17B4F-60FB-3041-84C2-4A5C2C1B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C703F41-CF29-6149-8ECE-79480C7A8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FA8F06-3221-2D42-96C4-0F1EAA47B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B81C20-3D8A-3B46-BEE6-03E19C8BE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FB49AD-FA5B-864C-B8D7-35B80CB7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238E67-C9E8-284D-A9B0-CB5A0714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40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44F7685-CAF8-4440-896B-8D188E7DE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2A7A0F-61A7-1843-8213-558C29D68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DF1B8A-883B-A545-B8B3-1C0873751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BD4E-3C5F-5041-BB37-A8BDFB48D6AE}" type="datetimeFigureOut">
              <a:rPr lang="fr-FR" smtClean="0"/>
              <a:t>30/09/2021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36B826-F203-0640-9A2E-8BE4713C6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50F066-E0AC-9C42-9708-EA50EB7CB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6ED3A-1677-5E4F-AA45-DC63FEE252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26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fr.wikipedia.org/wiki/Pi%C3%A9mo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Lombardie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Union_europ%C3%A9enne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fr.wikipedia.org/wiki/Label_de_qualit%C3%A9" TargetMode="External"/><Relationship Id="rId12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r.wikipedia.org/wiki/Fran%C3%A7ais" TargetMode="External"/><Relationship Id="rId11" Type="http://schemas.openxmlformats.org/officeDocument/2006/relationships/hyperlink" Target="https://fr.wikipedia.org/wiki/1992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fr.wikipedia.org/wiki/Produit_agricole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fr.wikipedia.org/wiki/Appellation_d%27origine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841" y="2980304"/>
            <a:ext cx="9144000" cy="897392"/>
          </a:xfrm>
        </p:spPr>
        <p:txBody>
          <a:bodyPr>
            <a:noAutofit/>
          </a:bodyPr>
          <a:lstStyle/>
          <a:p>
            <a:br>
              <a:rPr lang="en-US" sz="2800" cap="all" dirty="0">
                <a:solidFill>
                  <a:srgbClr val="333333"/>
                </a:solidFill>
                <a:latin typeface="Abadi" panose="020B0604020104020204" pitchFamily="34" charset="0"/>
              </a:rPr>
            </a:br>
            <a:br>
              <a:rPr lang="en-US" sz="2800" cap="all" dirty="0">
                <a:solidFill>
                  <a:srgbClr val="333333"/>
                </a:solidFill>
                <a:latin typeface="Abadi" panose="020B0604020104020204" pitchFamily="34" charset="0"/>
              </a:rPr>
            </a:br>
            <a:r>
              <a:rPr lang="en-US" sz="2800" b="1" cap="all" dirty="0" err="1">
                <a:solidFill>
                  <a:srgbClr val="333333"/>
                </a:solidFill>
                <a:latin typeface="Abadi" panose="020B0604020104020204" pitchFamily="34" charset="0"/>
              </a:rPr>
              <a:t>classe</a:t>
            </a:r>
            <a:r>
              <a:rPr lang="en-US" sz="2800" b="1" cap="all" dirty="0">
                <a:solidFill>
                  <a:srgbClr val="333333"/>
                </a:solidFill>
                <a:latin typeface="Abadi" panose="020B0604020104020204" pitchFamily="34" charset="0"/>
              </a:rPr>
              <a:t> de maître avec </a:t>
            </a:r>
            <a:r>
              <a:rPr lang="en-US" sz="2800" b="1" i="0" cap="all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CHEF PASQUALE VARI</a:t>
            </a:r>
            <a:br>
              <a:rPr lang="en-US" b="1" i="0" cap="all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</a:br>
            <a:br>
              <a:rPr lang="fr-FR" b="1" dirty="0">
                <a:latin typeface="Abadi" panose="020B0604020104020204" pitchFamily="34" charset="0"/>
              </a:rPr>
            </a:br>
            <a:r>
              <a:rPr lang="fr-FR" sz="3200" b="1" dirty="0">
                <a:latin typeface="Abadi" panose="020B0604020104020204" pitchFamily="34" charset="0"/>
              </a:rPr>
              <a:t>Initiation aux fromages italiens DOP moins connus</a:t>
            </a:r>
            <a:br>
              <a:rPr lang="fr-FR" sz="3200" b="1" dirty="0">
                <a:latin typeface="Abadi" panose="020B0604020104020204" pitchFamily="34" charset="0"/>
              </a:rPr>
            </a:br>
            <a:br>
              <a:rPr lang="fr-FR" sz="3200" b="1" dirty="0">
                <a:latin typeface="Abadi" panose="020B0604020104020204" pitchFamily="34" charset="0"/>
              </a:rPr>
            </a:br>
            <a:br>
              <a:rPr lang="fr-FR" sz="3200" b="1" dirty="0">
                <a:latin typeface="Abadi" panose="020B0604020104020204" pitchFamily="34" charset="0"/>
              </a:rPr>
            </a:br>
            <a:r>
              <a:rPr lang="fr-FR" sz="3200" b="1" dirty="0">
                <a:latin typeface="Abadi" panose="020B0604020104020204" pitchFamily="34" charset="0"/>
              </a:rPr>
              <a:t>Montreal, 24 septembre 2021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818157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29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Abadi" panose="020B0604020104020204" pitchFamily="34" charset="0"/>
                <a:ea typeface="+mn-ea"/>
                <a:cs typeface="+mn-cs"/>
              </a:rPr>
              <a:t>Taleggio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62400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D697B48-6340-4634-A0A8-83FAA11C5DA1}"/>
              </a:ext>
            </a:extLst>
          </p:cNvPr>
          <p:cNvSpPr txBox="1"/>
          <p:nvPr/>
        </p:nvSpPr>
        <p:spPr>
          <a:xfrm>
            <a:off x="3080012" y="1370756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A" b="1" i="0" cap="all" dirty="0">
                <a:solidFill>
                  <a:srgbClr val="07224A"/>
                </a:solidFill>
                <a:effectLst/>
                <a:latin typeface="Nunito Sans" panose="020B0604020202020204" pitchFamily="2" charset="0"/>
              </a:rPr>
              <a:t>CHARACTERISTICS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2998190"/>
            <a:ext cx="231154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CA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3148834" y="2466566"/>
            <a:ext cx="65940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fr-FR" sz="2000" b="1" dirty="0">
                <a:solidFill>
                  <a:srgbClr val="000000"/>
                </a:solidFill>
                <a:latin typeface="Abadi" panose="020B0604020104020204" pitchFamily="34" charset="0"/>
              </a:rPr>
              <a:t>V</a:t>
            </a:r>
            <a:r>
              <a:rPr kumimoji="0" lang="fr-FR" altLang="fr-FR" sz="2000" b="1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ieillissement</a:t>
            </a:r>
            <a:r>
              <a:rPr lang="en-US" sz="2000" b="0" i="0" dirty="0">
                <a:effectLst/>
                <a:latin typeface="Abadi" panose="020B0604020104020204" pitchFamily="34" charset="0"/>
              </a:rPr>
              <a:t>:</a:t>
            </a:r>
          </a:p>
          <a:p>
            <a:endParaRPr lang="it-IT" sz="2000" dirty="0">
              <a:solidFill>
                <a:srgbClr val="333333"/>
              </a:solidFill>
              <a:latin typeface="Abadi" panose="020B0604020104020204" pitchFamily="34" charset="0"/>
            </a:endParaRPr>
          </a:p>
          <a:p>
            <a:r>
              <a:rPr lang="fr-CA" sz="20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Au moins 35 jours</a:t>
            </a:r>
            <a:endParaRPr lang="fr-CA" sz="2000" dirty="0">
              <a:latin typeface="Abadi" panose="020B0604020104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078563A-B042-4AA8-8348-432380EF0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9864"/>
            <a:ext cx="22442" cy="9747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0020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FONTINA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99304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 descr="Fontina DOP">
            <a:extLst>
              <a:ext uri="{FF2B5EF4-FFF2-40B4-BE49-F238E27FC236}">
                <a16:creationId xmlns:a16="http://schemas.microsoft.com/office/drawing/2014/main" id="{53DD3968-DC59-4A45-B840-01E563E49D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232" y="1297412"/>
            <a:ext cx="4135536" cy="318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730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FONTINA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4C2F1-B242-4C2D-B5B5-0C7F06DD7EE1}"/>
              </a:ext>
            </a:extLst>
          </p:cNvPr>
          <p:cNvSpPr txBox="1"/>
          <p:nvPr/>
        </p:nvSpPr>
        <p:spPr>
          <a:xfrm>
            <a:off x="2420440" y="1571480"/>
            <a:ext cx="753201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474747"/>
                </a:solidFill>
                <a:latin typeface="Abadi" panose="020B0604020104020204" pitchFamily="34" charset="0"/>
              </a:rPr>
              <a:t>Aire de production</a:t>
            </a:r>
            <a:r>
              <a:rPr lang="en-US" sz="2800" b="1" dirty="0">
                <a:solidFill>
                  <a:srgbClr val="000000"/>
                </a:solidFill>
                <a:latin typeface="Abadi" panose="020B0604020104020204" pitchFamily="34" charset="0"/>
              </a:rPr>
              <a:t>:</a:t>
            </a:r>
          </a:p>
          <a:p>
            <a:pPr algn="l"/>
            <a:endParaRPr lang="en-US" sz="2800" b="0" i="0" dirty="0">
              <a:solidFill>
                <a:srgbClr val="474747"/>
              </a:solidFill>
              <a:effectLst/>
              <a:latin typeface="Open Sans" panose="020B0606030504020204" pitchFamily="34" charset="0"/>
            </a:endParaRPr>
          </a:p>
          <a:p>
            <a:r>
              <a:rPr lang="fr-CA" sz="2800" dirty="0">
                <a:latin typeface="Abadi" panose="020B0604020104020204" pitchFamily="34" charset="0"/>
              </a:rPr>
              <a:t>La </a:t>
            </a:r>
            <a:r>
              <a:rPr lang="fr-CA" sz="2800" dirty="0" err="1">
                <a:latin typeface="Abadi" panose="020B0604020104020204" pitchFamily="34" charset="0"/>
              </a:rPr>
              <a:t>Fontina</a:t>
            </a:r>
            <a:r>
              <a:rPr lang="fr-CA" sz="2800" dirty="0">
                <a:latin typeface="Abadi" panose="020B0604020104020204" pitchFamily="34" charset="0"/>
              </a:rPr>
              <a:t> est un fromage italien, produit de la Vallée d'Aoste. </a:t>
            </a:r>
            <a:br>
              <a:rPr lang="en-US" sz="2800" dirty="0">
                <a:latin typeface="Abadi" panose="020B0604020104020204" pitchFamily="34" charset="0"/>
              </a:rPr>
            </a:br>
            <a:endParaRPr lang="en-US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267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FONTINA DOP</a:t>
            </a:r>
            <a:endParaRPr lang="en-US" sz="3600" b="1" cap="all" dirty="0">
              <a:solidFill>
                <a:srgbClr val="07224A"/>
              </a:solidFill>
              <a:latin typeface="Abadi" panose="020B0604020104020204" pitchFamily="34" charset="0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62400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3278599" y="1836080"/>
            <a:ext cx="65940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latin typeface="Abadi" panose="020B0604020104020204" pitchFamily="34" charset="0"/>
              </a:rPr>
              <a:t>Type de lait:</a:t>
            </a:r>
          </a:p>
          <a:p>
            <a:endParaRPr lang="it-IT" sz="2800" dirty="0">
              <a:latin typeface="Abadi" panose="020B0604020104020204" pitchFamily="34" charset="0"/>
            </a:endParaRPr>
          </a:p>
          <a:p>
            <a:r>
              <a:rPr lang="en-US" sz="2800" dirty="0" err="1">
                <a:latin typeface="Abadi" panose="020B0604020104020204" pitchFamily="34" charset="0"/>
              </a:rPr>
              <a:t>Faite</a:t>
            </a:r>
            <a:r>
              <a:rPr lang="en-US" sz="2800" dirty="0">
                <a:latin typeface="Abadi" panose="020B0604020104020204" pitchFamily="34" charset="0"/>
              </a:rPr>
              <a:t> </a:t>
            </a:r>
            <a:r>
              <a:rPr lang="fr-CA" sz="2800" i="0" dirty="0">
                <a:solidFill>
                  <a:srgbClr val="202124"/>
                </a:solidFill>
                <a:effectLst/>
                <a:latin typeface="Abadi" panose="020B0604020104020204" pitchFamily="34" charset="0"/>
              </a:rPr>
              <a:t>à base de lait de vache</a:t>
            </a:r>
            <a:endParaRPr lang="fr-CA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866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FONTINA DOP</a:t>
            </a:r>
            <a:endParaRPr lang="en-US" sz="3600" b="1" cap="all" dirty="0">
              <a:solidFill>
                <a:srgbClr val="07224A"/>
              </a:solidFill>
              <a:latin typeface="Abadi" panose="020B0604020104020204" pitchFamily="34" charset="0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62400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2515298" y="1937028"/>
            <a:ext cx="6594048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800" b="1" dirty="0">
                <a:solidFill>
                  <a:srgbClr val="000000"/>
                </a:solidFill>
                <a:latin typeface="Abadi" panose="020B0604020104020204" pitchFamily="34" charset="0"/>
              </a:rPr>
              <a:t>Meule:</a:t>
            </a:r>
            <a:endParaRPr lang="fr-CA" altLang="fr-FR" sz="2800" b="1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endParaRPr lang="it-IT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r>
              <a:rPr lang="fr-CA" sz="2800" dirty="0">
                <a:latin typeface="Abadi" panose="020B0604020104020204" pitchFamily="34" charset="0"/>
              </a:rPr>
              <a:t>7,5 – 12 kg.</a:t>
            </a:r>
          </a:p>
        </p:txBody>
      </p:sp>
    </p:spTree>
    <p:extLst>
      <p:ext uri="{BB962C8B-B14F-4D97-AF65-F5344CB8AC3E}">
        <p14:creationId xmlns:p14="http://schemas.microsoft.com/office/powerpoint/2010/main" val="1586664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Abadi" panose="020B0604020104020204" pitchFamily="34" charset="0"/>
                <a:ea typeface="+mn-ea"/>
                <a:cs typeface="+mn-cs"/>
              </a:rPr>
              <a:t>FONTINA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D697B48-6340-4634-A0A8-83FAA11C5DA1}"/>
              </a:ext>
            </a:extLst>
          </p:cNvPr>
          <p:cNvSpPr txBox="1"/>
          <p:nvPr/>
        </p:nvSpPr>
        <p:spPr>
          <a:xfrm>
            <a:off x="3080012" y="1370756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A" b="1" i="0" cap="all" dirty="0">
                <a:solidFill>
                  <a:srgbClr val="07224A"/>
                </a:solidFill>
                <a:effectLst/>
                <a:latin typeface="Abadi" panose="020B0604020104020204" pitchFamily="34" charset="0"/>
              </a:rPr>
              <a:t>CHARACTERISTICS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2998190"/>
            <a:ext cx="234360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 </a:t>
            </a:r>
            <a:endParaRPr kumimoji="0" lang="fr-CA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badi" panose="020B06040201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badi" panose="020B06040201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2830202" y="2167193"/>
            <a:ext cx="659404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err="1">
                <a:solidFill>
                  <a:srgbClr val="000000"/>
                </a:solidFill>
                <a:latin typeface="Abadi" panose="020B0604020104020204" pitchFamily="34" charset="0"/>
              </a:rPr>
              <a:t>Vieillessement</a:t>
            </a:r>
            <a:r>
              <a:rPr lang="en-US" sz="2800" b="0" i="0" dirty="0">
                <a:effectLst/>
                <a:latin typeface="Abadi" panose="020B0604020104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solidFill>
                <a:srgbClr val="6F6E6E"/>
              </a:solidFill>
              <a:latin typeface="Abadi" panose="020B06040201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i="0" dirty="0">
                <a:effectLst/>
                <a:latin typeface="Abadi" panose="020B0604020104020204" pitchFamily="34" charset="0"/>
              </a:rPr>
              <a:t>Au </a:t>
            </a:r>
            <a:r>
              <a:rPr lang="en-US" sz="2800" b="0" i="0" dirty="0" err="1">
                <a:effectLst/>
                <a:latin typeface="Abadi" panose="020B0604020104020204" pitchFamily="34" charset="0"/>
              </a:rPr>
              <a:t>moins</a:t>
            </a:r>
            <a:r>
              <a:rPr lang="en-US" sz="2800" b="0" i="0" dirty="0">
                <a:effectLst/>
                <a:latin typeface="Abadi" panose="020B0604020104020204" pitchFamily="34" charset="0"/>
              </a:rPr>
              <a:t> 80 </a:t>
            </a:r>
            <a:r>
              <a:rPr lang="en-US" sz="2800" b="0" i="0" dirty="0" err="1">
                <a:effectLst/>
                <a:latin typeface="Abadi" panose="020B0604020104020204" pitchFamily="34" charset="0"/>
              </a:rPr>
              <a:t>jours</a:t>
            </a:r>
            <a:endParaRPr lang="it-IT" sz="2800" dirty="0">
              <a:latin typeface="Abadi" panose="020B0604020104020204" pitchFamily="34" charset="0"/>
            </a:endParaRPr>
          </a:p>
          <a:p>
            <a:endParaRPr lang="fr-CA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833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0020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GORGONZOLA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99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6" name="Picture 2" descr="Gorgonzola cheese: origins - Gorgonzola Cheese">
            <a:extLst>
              <a:ext uri="{FF2B5EF4-FFF2-40B4-BE49-F238E27FC236}">
                <a16:creationId xmlns:a16="http://schemas.microsoft.com/office/drawing/2014/main" id="{8354BAA5-2BF3-4DE2-964A-756B6B5B4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867982"/>
            <a:ext cx="5019282" cy="2157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367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GORGONZOLA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99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4C2F1-B242-4C2D-B5B5-0C7F06DD7EE1}"/>
              </a:ext>
            </a:extLst>
          </p:cNvPr>
          <p:cNvSpPr txBox="1"/>
          <p:nvPr/>
        </p:nvSpPr>
        <p:spPr>
          <a:xfrm>
            <a:off x="1414021" y="1659118"/>
            <a:ext cx="951164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000000"/>
                </a:solidFill>
                <a:latin typeface="Abadi" panose="020B0604020104020204" pitchFamily="34" charset="0"/>
              </a:rPr>
              <a:t>Aire de production:</a:t>
            </a:r>
          </a:p>
          <a:p>
            <a:pPr algn="l"/>
            <a:endParaRPr lang="en-US" b="0" i="0" dirty="0">
              <a:solidFill>
                <a:srgbClr val="474747"/>
              </a:solidFill>
              <a:effectLst/>
              <a:latin typeface="Abadi" panose="020B0604020104020204" pitchFamily="34" charset="0"/>
            </a:endParaRPr>
          </a:p>
          <a:p>
            <a:pPr algn="l"/>
            <a:r>
              <a:rPr lang="fr-CA" sz="2400" dirty="0">
                <a:solidFill>
                  <a:srgbClr val="202122"/>
                </a:solidFill>
                <a:latin typeface="Arial" panose="020B0604020202020204" pitchFamily="34" charset="0"/>
              </a:rPr>
              <a:t>L</a:t>
            </a:r>
            <a:r>
              <a:rPr lang="fr-C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es régions de </a:t>
            </a:r>
            <a:r>
              <a:rPr lang="fr-CA" sz="24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Lombardie"/>
              </a:rPr>
              <a:t>Lombardie</a:t>
            </a:r>
            <a:r>
              <a:rPr lang="fr-C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et du </a:t>
            </a:r>
            <a:r>
              <a:rPr lang="fr-CA" sz="2400" b="0" i="0" u="sng" dirty="0">
                <a:solidFill>
                  <a:srgbClr val="FAA700"/>
                </a:solidFill>
                <a:effectLst/>
                <a:latin typeface="Arial" panose="020B0604020202020204" pitchFamily="34" charset="0"/>
                <a:hlinkClick r:id="rId7"/>
              </a:rPr>
              <a:t>Piémont</a:t>
            </a:r>
            <a:r>
              <a:rPr lang="fr-C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br>
              <a:rPr lang="en-US" sz="2400" dirty="0">
                <a:latin typeface="Abadi" panose="020B0604020104020204" pitchFamily="34" charset="0"/>
              </a:rPr>
            </a:br>
            <a:endParaRPr lang="en-US" sz="2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61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GORGONZOLA DOP</a:t>
            </a:r>
            <a:endParaRPr lang="en-US" sz="3600" b="1" cap="all" dirty="0">
              <a:solidFill>
                <a:srgbClr val="07224A"/>
              </a:solidFill>
              <a:latin typeface="Abadi" panose="020B0604020104020204" pitchFamily="34" charset="0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52170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1781666" y="1998482"/>
            <a:ext cx="888633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000000"/>
                </a:solidFill>
                <a:latin typeface="Abadi" panose="020B0604020104020204" pitchFamily="34" charset="0"/>
              </a:rPr>
              <a:t>Type de lait:</a:t>
            </a:r>
          </a:p>
          <a:p>
            <a:endParaRPr lang="it-IT" sz="2400" dirty="0">
              <a:solidFill>
                <a:srgbClr val="333333"/>
              </a:solidFill>
              <a:latin typeface="Montserrat" panose="00000500000000000000" pitchFamily="2" charset="0"/>
            </a:endParaRPr>
          </a:p>
          <a:p>
            <a:r>
              <a:rPr lang="fr-CA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Fait à base de lait de vache</a:t>
            </a:r>
            <a:endParaRPr lang="fr-CA" sz="2800" dirty="0">
              <a:solidFill>
                <a:srgbClr val="6F6E6E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71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GORGONZOLA DOP</a:t>
            </a:r>
            <a:endParaRPr lang="en-US" sz="3600" b="1" cap="all" dirty="0">
              <a:solidFill>
                <a:srgbClr val="07224A"/>
              </a:solidFill>
              <a:latin typeface="Abadi" panose="020B0604020104020204" pitchFamily="34" charset="0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99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1334831" y="1739300"/>
            <a:ext cx="9522338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800" b="1" dirty="0">
                <a:solidFill>
                  <a:srgbClr val="000000"/>
                </a:solidFill>
                <a:latin typeface="Abadi" panose="020B0604020104020204" pitchFamily="34" charset="0"/>
              </a:rPr>
              <a:t>Meule</a:t>
            </a:r>
            <a:r>
              <a:rPr lang="en-US" sz="2800" b="1" dirty="0">
                <a:solidFill>
                  <a:srgbClr val="000000"/>
                </a:solidFill>
                <a:latin typeface="Abadi" panose="020B0604020104020204" pitchFamily="34" charset="0"/>
              </a:rPr>
              <a:t>:</a:t>
            </a:r>
            <a:endParaRPr lang="fr-CA" altLang="fr-FR" sz="2800" b="1" dirty="0">
              <a:solidFill>
                <a:srgbClr val="000000"/>
              </a:solidFill>
              <a:latin typeface="Abadi" panose="020B0604020104020204" pitchFamily="34" charset="0"/>
            </a:endParaRPr>
          </a:p>
          <a:p>
            <a:endParaRPr lang="it-IT" dirty="0">
              <a:latin typeface="Abadi" panose="020B0604020104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fr-CA" b="0" i="0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meule «type doux» (</a:t>
            </a:r>
            <a:r>
              <a:rPr lang="fr-CA" b="0" i="1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dolce</a:t>
            </a:r>
            <a:r>
              <a:rPr lang="fr-CA" b="0" i="0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) : poids compris entre 9 et 13,5 kilogrammes, goût doux, et affinage d’une durée minimale de cinquante jours et maximale de cent cinquante jours</a:t>
            </a:r>
          </a:p>
          <a:p>
            <a:pPr algn="l">
              <a:buFont typeface="+mj-lt"/>
              <a:buAutoNum type="arabicPeriod"/>
            </a:pPr>
            <a:r>
              <a:rPr lang="fr-CA" b="0" i="0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meule «type piquant» (</a:t>
            </a:r>
            <a:r>
              <a:rPr lang="fr-CA" b="0" i="1" dirty="0" err="1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piccante</a:t>
            </a:r>
            <a:r>
              <a:rPr lang="fr-CA" b="0" i="0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) : poids compris entre 9 et 13,5 kilogrammes, goût piquant prononcé, dont affinage d’une durée minimale de quatre-vingts jours et maximale de deux cent soixante-dix jours</a:t>
            </a:r>
          </a:p>
          <a:p>
            <a:pPr algn="l">
              <a:buFont typeface="+mj-lt"/>
              <a:buAutoNum type="arabicPeriod"/>
            </a:pPr>
            <a:r>
              <a:rPr lang="fr-CA" b="0" i="0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«petite meule de type piquant» (</a:t>
            </a:r>
            <a:r>
              <a:rPr lang="fr-CA" b="0" i="1" dirty="0" err="1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piccola</a:t>
            </a:r>
            <a:r>
              <a:rPr lang="fr-CA" b="0" i="1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fr-CA" b="0" i="1" dirty="0" err="1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piccante</a:t>
            </a:r>
            <a:r>
              <a:rPr lang="fr-CA" b="0" i="0" dirty="0">
                <a:solidFill>
                  <a:srgbClr val="333333"/>
                </a:solidFill>
                <a:effectLst/>
                <a:latin typeface="Abadi" panose="020B0604020104020204" pitchFamily="34" charset="0"/>
              </a:rPr>
              <a:t>): poids allant entre de 5,5 à moins de 9 kilogrammes, et avec goût piquant prononcé et affinage d’une durée minimale de soixante jours et maximale de deux cents jours.</a:t>
            </a:r>
          </a:p>
        </p:txBody>
      </p:sp>
    </p:spTree>
    <p:extLst>
      <p:ext uri="{BB962C8B-B14F-4D97-AF65-F5344CB8AC3E}">
        <p14:creationId xmlns:p14="http://schemas.microsoft.com/office/powerpoint/2010/main" val="366162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fr-CA" sz="3600" b="0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Appellation d'origine protégée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99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7DA9F5-CEBB-4280-A218-1DC96C2C17FE}"/>
              </a:ext>
            </a:extLst>
          </p:cNvPr>
          <p:cNvSpPr txBox="1"/>
          <p:nvPr/>
        </p:nvSpPr>
        <p:spPr>
          <a:xfrm>
            <a:off x="1317985" y="1125831"/>
            <a:ext cx="661938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b="0" i="0" dirty="0">
              <a:solidFill>
                <a:srgbClr val="727272"/>
              </a:solidFill>
              <a:effectLst/>
              <a:latin typeface="Abadi" panose="020B0604020104020204" pitchFamily="34" charset="0"/>
            </a:endParaRPr>
          </a:p>
          <a:p>
            <a:endParaRPr lang="en-US" sz="2000" dirty="0">
              <a:solidFill>
                <a:srgbClr val="727272"/>
              </a:solidFill>
              <a:latin typeface="Abadi" panose="020B0604020104020204" pitchFamily="34" charset="0"/>
            </a:endParaRPr>
          </a:p>
          <a:p>
            <a:r>
              <a:rPr lang="fr-CA" sz="2000" b="1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Appellation d'origine protégée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 (</a:t>
            </a:r>
            <a:r>
              <a:rPr lang="fr-CA" sz="2000" b="1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AOP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) est la dénomination, en langue </a:t>
            </a:r>
            <a:r>
              <a:rPr lang="fr-CA" sz="2000" b="0" i="0" u="none" strike="noStrike" dirty="0">
                <a:solidFill>
                  <a:srgbClr val="0645AD"/>
                </a:solidFill>
                <a:effectLst/>
                <a:latin typeface="Abadi" panose="020B0604020104020204" pitchFamily="34" charset="0"/>
                <a:hlinkClick r:id="rId6" tooltip="Français"/>
              </a:rPr>
              <a:t>française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, d'un </a:t>
            </a:r>
            <a:r>
              <a:rPr lang="fr-CA" sz="2000" b="0" i="0" u="none" strike="noStrike" dirty="0">
                <a:solidFill>
                  <a:srgbClr val="0645AD"/>
                </a:solidFill>
                <a:effectLst/>
                <a:latin typeface="Abadi" panose="020B0604020104020204" pitchFamily="34" charset="0"/>
                <a:hlinkClick r:id="rId7" tooltip="Label de qualité"/>
              </a:rPr>
              <a:t>signe d'identification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 de l'</a:t>
            </a:r>
            <a:r>
              <a:rPr lang="fr-CA" sz="2000" b="0" i="0" u="none" strike="noStrike" dirty="0">
                <a:solidFill>
                  <a:srgbClr val="0645AD"/>
                </a:solidFill>
                <a:effectLst/>
                <a:latin typeface="Abadi" panose="020B0604020104020204" pitchFamily="34" charset="0"/>
                <a:hlinkClick r:id="rId8" tooltip="Union européenne"/>
              </a:rPr>
              <a:t>Union européenne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 visant à préserver les </a:t>
            </a:r>
            <a:r>
              <a:rPr lang="fr-CA" sz="2000" b="0" i="0" u="none" strike="noStrike" dirty="0">
                <a:solidFill>
                  <a:srgbClr val="0645AD"/>
                </a:solidFill>
                <a:effectLst/>
                <a:latin typeface="Abadi" panose="020B0604020104020204" pitchFamily="34" charset="0"/>
                <a:hlinkClick r:id="rId9" tooltip="Appellation d'origine"/>
              </a:rPr>
              <a:t>appellations d'origine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 de </a:t>
            </a:r>
            <a:r>
              <a:rPr lang="fr-CA" sz="2000" b="0" i="0" u="none" strike="noStrike" dirty="0">
                <a:solidFill>
                  <a:srgbClr val="0645AD"/>
                </a:solidFill>
                <a:effectLst/>
                <a:latin typeface="Abadi" panose="020B0604020104020204" pitchFamily="34" charset="0"/>
                <a:hlinkClick r:id="rId10" tooltip="Produit agricole"/>
              </a:rPr>
              <a:t>produits agricoles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. Créé en </a:t>
            </a:r>
            <a:r>
              <a:rPr lang="fr-CA" sz="2000" b="0" i="0" u="none" strike="noStrike" dirty="0">
                <a:solidFill>
                  <a:srgbClr val="0645AD"/>
                </a:solidFill>
                <a:effectLst/>
                <a:latin typeface="Abadi" panose="020B0604020104020204" pitchFamily="34" charset="0"/>
                <a:hlinkClick r:id="rId11" tooltip="1992"/>
              </a:rPr>
              <a:t>1992</a:t>
            </a:r>
            <a:r>
              <a:rPr lang="fr-CA" sz="2000" b="0" i="0" dirty="0">
                <a:solidFill>
                  <a:srgbClr val="202122"/>
                </a:solidFill>
                <a:effectLst/>
                <a:latin typeface="Abadi" panose="020B0604020104020204" pitchFamily="34" charset="0"/>
              </a:rPr>
              <a:t>, ce label « désigne des produits qui ont été produits, transformés et élaborés dans une aire géographique déterminée, en mettant en œuvre le savoir-faire reconnu de producteurs locaux et des ingrédients provenant de la région concernée »</a:t>
            </a:r>
            <a:endParaRPr lang="fr-CA" sz="2000" dirty="0">
              <a:latin typeface="Abadi" panose="020B0604020104020204" pitchFamily="34" charset="0"/>
            </a:endParaRPr>
          </a:p>
        </p:txBody>
      </p:sp>
      <p:pic>
        <p:nvPicPr>
          <p:cNvPr id="2050" name="Picture 2" descr="A Guide To AOC and DOP Labels | Gourmet Food Store">
            <a:extLst>
              <a:ext uri="{FF2B5EF4-FFF2-40B4-BE49-F238E27FC236}">
                <a16:creationId xmlns:a16="http://schemas.microsoft.com/office/drawing/2014/main" id="{3E5496EA-8ABB-47F8-94D0-A058562D2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19" y="1563004"/>
            <a:ext cx="2738996" cy="314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216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gorgonzola DOP</a:t>
            </a:r>
            <a:endParaRPr lang="en-US" sz="3600" b="1" cap="all" dirty="0">
              <a:solidFill>
                <a:srgbClr val="07224A"/>
              </a:solidFill>
              <a:latin typeface="Abadi" panose="020B0604020104020204" pitchFamily="34" charset="0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99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3278599" y="2309627"/>
            <a:ext cx="65940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err="1">
                <a:solidFill>
                  <a:srgbClr val="000000"/>
                </a:solidFill>
                <a:latin typeface="Abadi" panose="020B0604020104020204" pitchFamily="34" charset="0"/>
              </a:rPr>
              <a:t>Vieillessement</a:t>
            </a:r>
            <a:r>
              <a:rPr lang="en-US" sz="2800" b="0" i="0" dirty="0">
                <a:effectLst/>
                <a:latin typeface="Abadi" panose="020B0604020104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solidFill>
                <a:srgbClr val="6F6E6E"/>
              </a:solidFill>
              <a:latin typeface="Abadi" panose="020B06040201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i="0" dirty="0">
                <a:effectLst/>
                <a:latin typeface="Abadi" panose="020B0604020104020204" pitchFamily="34" charset="0"/>
              </a:rPr>
              <a:t>Au </a:t>
            </a:r>
            <a:r>
              <a:rPr lang="en-US" sz="2800" b="0" i="0" dirty="0" err="1">
                <a:effectLst/>
                <a:latin typeface="Abadi" panose="020B0604020104020204" pitchFamily="34" charset="0"/>
              </a:rPr>
              <a:t>moins</a:t>
            </a:r>
            <a:r>
              <a:rPr lang="en-US" sz="2800" b="0" i="0" dirty="0">
                <a:effectLst/>
                <a:latin typeface="Abadi" panose="020B0604020104020204" pitchFamily="34" charset="0"/>
              </a:rPr>
              <a:t> 34 </a:t>
            </a:r>
            <a:r>
              <a:rPr lang="en-US" sz="2800" b="0" i="0" dirty="0" err="1">
                <a:effectLst/>
                <a:latin typeface="Abadi" panose="020B0604020104020204" pitchFamily="34" charset="0"/>
              </a:rPr>
              <a:t>mois</a:t>
            </a:r>
            <a:endParaRPr lang="it-IT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2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Pecorino </a:t>
            </a:r>
            <a:r>
              <a:rPr lang="en-US" sz="3600" b="1" cap="all" dirty="0" err="1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crotonese</a:t>
            </a:r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80825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019" y="5687293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2" name="Picture 4" descr="Pecorino Crotonese DOP - Wine and Travel Italy">
            <a:extLst>
              <a:ext uri="{FF2B5EF4-FFF2-40B4-BE49-F238E27FC236}">
                <a16:creationId xmlns:a16="http://schemas.microsoft.com/office/drawing/2014/main" id="{783AA3C3-8F1B-4AA9-BC48-F7916FA07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990" y="1466954"/>
            <a:ext cx="4714058" cy="314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300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Pecorino </a:t>
            </a:r>
            <a:r>
              <a:rPr lang="en-US" sz="3600" b="1" cap="all" dirty="0" err="1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crotonese</a:t>
            </a:r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4266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39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4C2F1-B242-4C2D-B5B5-0C7F06DD7EE1}"/>
              </a:ext>
            </a:extLst>
          </p:cNvPr>
          <p:cNvSpPr txBox="1"/>
          <p:nvPr/>
        </p:nvSpPr>
        <p:spPr>
          <a:xfrm>
            <a:off x="1414021" y="1659118"/>
            <a:ext cx="951164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000000"/>
                </a:solidFill>
                <a:latin typeface="Abadi" panose="020B0604020104020204" pitchFamily="34" charset="0"/>
              </a:rPr>
              <a:t>Aire de production:</a:t>
            </a:r>
          </a:p>
          <a:p>
            <a:pPr algn="l"/>
            <a:endParaRPr lang="en-US" sz="2400" dirty="0">
              <a:latin typeface="Abadi" panose="020B0604020104020204" pitchFamily="34" charset="0"/>
            </a:endParaRPr>
          </a:p>
          <a:p>
            <a:pPr algn="l"/>
            <a:r>
              <a:rPr lang="fr-CA" sz="2400" dirty="0">
                <a:latin typeface="Abadi" panose="020B0604020104020204" pitchFamily="34" charset="0"/>
              </a:rPr>
              <a:t>L'ensemble des </a:t>
            </a:r>
            <a:r>
              <a:rPr lang="fr-CA" sz="2400" dirty="0" err="1">
                <a:latin typeface="Abadi" panose="020B0604020104020204" pitchFamily="34" charset="0"/>
              </a:rPr>
              <a:t>municipalites</a:t>
            </a:r>
            <a:r>
              <a:rPr lang="fr-CA" sz="2400" dirty="0">
                <a:latin typeface="Abadi" panose="020B0604020104020204" pitchFamily="34" charset="0"/>
              </a:rPr>
              <a:t> dans les province de </a:t>
            </a:r>
            <a:r>
              <a:rPr lang="en-US" sz="2400" dirty="0">
                <a:latin typeface="Abadi" panose="020B0604020104020204" pitchFamily="34" charset="0"/>
              </a:rPr>
              <a:t>Crotone, Catanzaro et Cosenza</a:t>
            </a:r>
            <a:r>
              <a:rPr lang="en-US" sz="2400" b="0" i="0" dirty="0">
                <a:effectLst/>
                <a:latin typeface="Abadi" panose="020B0604020104020204" pitchFamily="34" charset="0"/>
              </a:rPr>
              <a:t>, dans la </a:t>
            </a:r>
            <a:r>
              <a:rPr lang="en-US" sz="2400" b="0" i="0" dirty="0" err="1">
                <a:effectLst/>
                <a:latin typeface="Abadi" panose="020B0604020104020204" pitchFamily="34" charset="0"/>
              </a:rPr>
              <a:t>région</a:t>
            </a:r>
            <a:r>
              <a:rPr lang="en-US" sz="2400" b="0" i="0" dirty="0">
                <a:effectLst/>
                <a:latin typeface="Abadi" panose="020B0604020104020204" pitchFamily="34" charset="0"/>
              </a:rPr>
              <a:t> de </a:t>
            </a:r>
            <a:r>
              <a:rPr lang="en-US" sz="2400" b="0" i="0" dirty="0" err="1">
                <a:effectLst/>
                <a:latin typeface="Abadi" panose="020B0604020104020204" pitchFamily="34" charset="0"/>
              </a:rPr>
              <a:t>Calabre</a:t>
            </a:r>
            <a:r>
              <a:rPr lang="en-US" sz="2400" b="0" i="0" dirty="0">
                <a:effectLst/>
                <a:latin typeface="Abadi" panose="020B0604020104020204" pitchFamily="34" charset="0"/>
              </a:rPr>
              <a:t>.</a:t>
            </a:r>
            <a:endParaRPr lang="en-US" sz="2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282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Pecorino </a:t>
            </a:r>
            <a:r>
              <a:rPr lang="en-US" sz="3600" b="1" cap="all" dirty="0" err="1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crotonese</a:t>
            </a:r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 DOP</a:t>
            </a:r>
            <a:endParaRPr lang="en-US" sz="3600" b="1" cap="all" dirty="0">
              <a:solidFill>
                <a:srgbClr val="07224A"/>
              </a:solidFill>
              <a:latin typeface="Abadi" panose="020B0604020104020204" pitchFamily="34" charset="0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49537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876682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014" y="5758599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2998190"/>
            <a:ext cx="231154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CA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2215299" y="2115257"/>
            <a:ext cx="755087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b="1" dirty="0">
                <a:solidFill>
                  <a:srgbClr val="000000"/>
                </a:solidFill>
                <a:latin typeface="Abadi" panose="020B0604020104020204" pitchFamily="34" charset="0"/>
              </a:rPr>
              <a:t>Type de lait: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kumimoji="0" lang="fr-CA" alt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fr-CA" sz="2800" dirty="0">
                <a:latin typeface="Arial" panose="020B0604020202020204" pitchFamily="34" charset="0"/>
              </a:rPr>
              <a:t>P</a:t>
            </a:r>
            <a:r>
              <a:rPr lang="fr-CA" sz="2800" b="0" i="0" dirty="0">
                <a:effectLst/>
                <a:latin typeface="Arial" panose="020B0604020202020204" pitchFamily="34" charset="0"/>
              </a:rPr>
              <a:t>roduit exclusivement à partir de lait entier de </a:t>
            </a:r>
          </a:p>
          <a:p>
            <a:pPr algn="l"/>
            <a:r>
              <a:rPr lang="fr-CA" sz="2800" b="0" i="0" dirty="0">
                <a:effectLst/>
                <a:latin typeface="Arial" panose="020B0604020202020204" pitchFamily="34" charset="0"/>
              </a:rPr>
              <a:t>brebis</a:t>
            </a:r>
          </a:p>
        </p:txBody>
      </p:sp>
    </p:spTree>
    <p:extLst>
      <p:ext uri="{BB962C8B-B14F-4D97-AF65-F5344CB8AC3E}">
        <p14:creationId xmlns:p14="http://schemas.microsoft.com/office/powerpoint/2010/main" val="3762670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Abadi" panose="020B0604020104020204" pitchFamily="34" charset="0"/>
                <a:ea typeface="+mn-ea"/>
                <a:cs typeface="+mn-cs"/>
              </a:rPr>
              <a:t>Pecorino </a:t>
            </a:r>
            <a:r>
              <a:rPr lang="en-US" sz="3600" b="1" cap="all" dirty="0" err="1">
                <a:solidFill>
                  <a:srgbClr val="07224A"/>
                </a:solidFill>
                <a:latin typeface="Abadi" panose="020B0604020104020204" pitchFamily="34" charset="0"/>
                <a:ea typeface="+mn-ea"/>
                <a:cs typeface="+mn-cs"/>
              </a:rPr>
              <a:t>crotonese</a:t>
            </a:r>
            <a:r>
              <a:rPr lang="en-US" sz="3600" b="1" cap="all" dirty="0">
                <a:solidFill>
                  <a:srgbClr val="07224A"/>
                </a:solidFill>
                <a:latin typeface="Abadi" panose="020B0604020104020204" pitchFamily="34" charset="0"/>
                <a:ea typeface="+mn-ea"/>
                <a:cs typeface="+mn-cs"/>
              </a:rPr>
              <a:t>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99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2998190"/>
            <a:ext cx="234360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 </a:t>
            </a:r>
            <a:endParaRPr kumimoji="0" lang="fr-CA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badi" panose="020B06040201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badi" panose="020B06040201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1860037" y="1511541"/>
            <a:ext cx="867266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b="1" dirty="0">
                <a:solidFill>
                  <a:srgbClr val="000000"/>
                </a:solidFill>
                <a:latin typeface="Abadi" panose="020B0604020104020204" pitchFamily="34" charset="0"/>
              </a:rPr>
              <a:t>Meule:</a:t>
            </a:r>
          </a:p>
          <a:p>
            <a:pPr algn="just"/>
            <a:endParaRPr lang="en-US" sz="2400" b="0" i="0" dirty="0">
              <a:solidFill>
                <a:srgbClr val="333333"/>
              </a:solidFill>
              <a:effectLst/>
              <a:latin typeface="Abadi" panose="020B0604020104020204" pitchFamily="34" charset="0"/>
            </a:endParaRPr>
          </a:p>
          <a:p>
            <a:pPr algn="just"/>
            <a:r>
              <a:rPr lang="en-US" sz="2400" dirty="0">
                <a:solidFill>
                  <a:srgbClr val="444444"/>
                </a:solidFill>
                <a:latin typeface="karla" pitchFamily="2" charset="0"/>
              </a:rPr>
              <a:t>1. Petite 1 Kg – Lightly-Salted, Fresh, Semi-hard, Hard</a:t>
            </a:r>
          </a:p>
          <a:p>
            <a:pPr algn="just"/>
            <a:r>
              <a:rPr lang="en-US" sz="2400" dirty="0">
                <a:solidFill>
                  <a:srgbClr val="444444"/>
                </a:solidFill>
                <a:latin typeface="karla" pitchFamily="2" charset="0"/>
              </a:rPr>
              <a:t>2. Medium 2 Kg – Lightly-Salted, Fresh, Semi-hard, Hard, </a:t>
            </a:r>
            <a:r>
              <a:rPr lang="en-US" sz="2400" dirty="0" err="1">
                <a:solidFill>
                  <a:srgbClr val="444444"/>
                </a:solidFill>
                <a:latin typeface="karla" pitchFamily="2" charset="0"/>
              </a:rPr>
              <a:t>Grotta</a:t>
            </a:r>
            <a:endParaRPr lang="en-US" sz="2400" dirty="0">
              <a:solidFill>
                <a:srgbClr val="444444"/>
              </a:solidFill>
              <a:latin typeface="karla" pitchFamily="2" charset="0"/>
            </a:endParaRPr>
          </a:p>
          <a:p>
            <a:pPr algn="just"/>
            <a:r>
              <a:rPr lang="en-US" sz="2400" dirty="0">
                <a:solidFill>
                  <a:srgbClr val="444444"/>
                </a:solidFill>
                <a:latin typeface="karla" pitchFamily="2" charset="0"/>
              </a:rPr>
              <a:t>3. Grande 6 kg – Grand reserve</a:t>
            </a:r>
          </a:p>
          <a:p>
            <a:endParaRPr lang="fr-CA" sz="2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1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Pecorino </a:t>
            </a:r>
            <a:r>
              <a:rPr lang="en-US" sz="3600" b="1" cap="all" dirty="0" err="1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crotonese</a:t>
            </a:r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 DOP</a:t>
            </a:r>
            <a:endParaRPr lang="en-US" sz="3600" b="1" cap="all" dirty="0">
              <a:solidFill>
                <a:srgbClr val="07224A"/>
              </a:solidFill>
              <a:latin typeface="Abadi" panose="020B0604020104020204" pitchFamily="34" charset="0"/>
              <a:ea typeface="+mn-ea"/>
              <a:cs typeface="+mn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106099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1220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2998190"/>
            <a:ext cx="231154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CA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2830202" y="2440069"/>
            <a:ext cx="65940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err="1">
                <a:latin typeface="Abadi" panose="020B0604020104020204" pitchFamily="34" charset="0"/>
              </a:rPr>
              <a:t>Vieillessement</a:t>
            </a:r>
            <a:r>
              <a:rPr lang="en-US" sz="2800" b="0" i="0" dirty="0">
                <a:effectLst/>
                <a:latin typeface="Abadi" panose="020B0604020104020204" pitchFamily="34" charset="0"/>
              </a:rPr>
              <a:t>: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sz="2800" dirty="0" err="1">
                <a:latin typeface="Abadi" panose="020B0604020104020204" pitchFamily="34" charset="0"/>
              </a:rPr>
              <a:t>Semiduro</a:t>
            </a:r>
            <a:r>
              <a:rPr lang="en-US" sz="2800" dirty="0">
                <a:latin typeface="Abadi" panose="020B0604020104020204" pitchFamily="34" charset="0"/>
              </a:rPr>
              <a:t> -</a:t>
            </a:r>
            <a:r>
              <a:rPr lang="it-IT" sz="2800" b="0" i="0" dirty="0">
                <a:effectLst/>
                <a:latin typeface="Abadi" panose="020B0604020104020204" pitchFamily="34" charset="0"/>
              </a:rPr>
              <a:t> 60 - 90 jours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dirty="0">
                <a:latin typeface="Abadi" panose="020B0604020104020204" pitchFamily="34" charset="0"/>
              </a:rPr>
              <a:t>2.  Stagionato – plus de 90 jours</a:t>
            </a:r>
          </a:p>
        </p:txBody>
      </p:sp>
    </p:spTree>
    <p:extLst>
      <p:ext uri="{BB962C8B-B14F-4D97-AF65-F5344CB8AC3E}">
        <p14:creationId xmlns:p14="http://schemas.microsoft.com/office/powerpoint/2010/main" val="5835160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841" y="1925631"/>
            <a:ext cx="9144000" cy="897392"/>
          </a:xfrm>
        </p:spPr>
        <p:txBody>
          <a:bodyPr>
            <a:noAutofit/>
          </a:bodyPr>
          <a:lstStyle/>
          <a:p>
            <a:br>
              <a:rPr lang="en-US" sz="4400" cap="all" dirty="0">
                <a:solidFill>
                  <a:srgbClr val="333333"/>
                </a:solidFill>
                <a:latin typeface="Abadi" panose="020B0604020104020204" pitchFamily="34" charset="0"/>
              </a:rPr>
            </a:br>
            <a:br>
              <a:rPr lang="en-US" sz="4400" cap="all" dirty="0">
                <a:solidFill>
                  <a:srgbClr val="333333"/>
                </a:solidFill>
                <a:latin typeface="Abadi" panose="020B0604020104020204" pitchFamily="34" charset="0"/>
              </a:rPr>
            </a:br>
            <a:r>
              <a:rPr lang="en-CA" sz="4400" b="1" cap="all" dirty="0">
                <a:solidFill>
                  <a:srgbClr val="333333"/>
                </a:solidFill>
                <a:latin typeface="Abadi" panose="020B0604020104020204" pitchFamily="34" charset="0"/>
              </a:rPr>
              <a:t>Merci</a:t>
            </a:r>
            <a:endParaRPr lang="fr-FR" sz="4400" b="1" dirty="0">
              <a:latin typeface="Abadi" panose="020B06040201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87176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39" y="5642876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45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badi" panose="020B0604020104020204" pitchFamily="34" charset="0"/>
              </a:rPr>
              <a:t>DOP </a:t>
            </a:r>
            <a:r>
              <a:rPr lang="fr-FR" sz="3200" b="1" dirty="0" err="1">
                <a:latin typeface="Abadi" panose="020B0604020104020204" pitchFamily="34" charset="0"/>
              </a:rPr>
              <a:t>Cheeses</a:t>
            </a:r>
            <a:endParaRPr lang="fr-FR" sz="3200" b="1" dirty="0">
              <a:latin typeface="Abadi" panose="020B06040201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69678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7DA9F5-CEBB-4280-A218-1DC96C2C17FE}"/>
              </a:ext>
            </a:extLst>
          </p:cNvPr>
          <p:cNvSpPr txBox="1"/>
          <p:nvPr/>
        </p:nvSpPr>
        <p:spPr>
          <a:xfrm>
            <a:off x="1145663" y="1603101"/>
            <a:ext cx="660002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dirty="0">
                <a:solidFill>
                  <a:srgbClr val="202124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Les fromages D.O.P sont synonymes de la plus haute qualité. Ces fromages sont originaires de zones géographiques spécifiques, et leurs caractéristiques dépendent essentiellement ou exclusivement d'un environnement géographique spécifique, y compris des facteurs naturels et humains, et sont donc produits et transformés exclusivement dans cette zone définie.</a:t>
            </a:r>
            <a:endParaRPr lang="fr-CA" sz="2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 Guide To AOC and DOP Labels | Gourmet Food Store">
            <a:extLst>
              <a:ext uri="{FF2B5EF4-FFF2-40B4-BE49-F238E27FC236}">
                <a16:creationId xmlns:a16="http://schemas.microsoft.com/office/drawing/2014/main" id="{3E5496EA-8ABB-47F8-94D0-A058562D2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19" y="1563004"/>
            <a:ext cx="2738996" cy="314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37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fr-FR" sz="3200" b="1" dirty="0"/>
              <a:t>Fromages italiens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4266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7DA9F5-CEBB-4280-A218-1DC96C2C17FE}"/>
              </a:ext>
            </a:extLst>
          </p:cNvPr>
          <p:cNvSpPr txBox="1"/>
          <p:nvPr/>
        </p:nvSpPr>
        <p:spPr>
          <a:xfrm>
            <a:off x="1666279" y="2307443"/>
            <a:ext cx="6079411" cy="1131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dirty="0">
                <a:solidFill>
                  <a:srgbClr val="202124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  <a:cs typeface="Courier New" panose="02070309020205020404" pitchFamily="49" charset="0"/>
              </a:rPr>
              <a:t>Les 48 fromages DOP italiens font de l’Italie le premier producteur de fromages DOP, suivi de la France, avec 45 produits.</a:t>
            </a:r>
            <a:endParaRPr lang="fr-CA" sz="2400" dirty="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 Guide To AOC and DOP Labels | Gourmet Food Store">
            <a:extLst>
              <a:ext uri="{FF2B5EF4-FFF2-40B4-BE49-F238E27FC236}">
                <a16:creationId xmlns:a16="http://schemas.microsoft.com/office/drawing/2014/main" id="{3E5496EA-8ABB-47F8-94D0-A058562D2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19" y="1563004"/>
            <a:ext cx="2738996" cy="314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019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Abadi" panose="020B0604020104020204" pitchFamily="34" charset="0"/>
              </a:rPr>
              <a:t>Exemple</a:t>
            </a:r>
            <a:r>
              <a:rPr lang="en-US" sz="3200" b="1" dirty="0">
                <a:latin typeface="Abadi" panose="020B0604020104020204" pitchFamily="34" charset="0"/>
              </a:rPr>
              <a:t> des </a:t>
            </a:r>
            <a:r>
              <a:rPr lang="en-US" sz="3200" b="1" dirty="0" err="1">
                <a:latin typeface="Abadi" panose="020B0604020104020204" pitchFamily="34" charset="0"/>
              </a:rPr>
              <a:t>fromages</a:t>
            </a:r>
            <a:r>
              <a:rPr lang="en-US" sz="3200" b="1" dirty="0">
                <a:latin typeface="Abadi" panose="020B0604020104020204" pitchFamily="34" charset="0"/>
              </a:rPr>
              <a:t> DOP </a:t>
            </a:r>
            <a:endParaRPr lang="fr-FR" sz="3200" b="1" dirty="0">
              <a:latin typeface="Abadi" panose="020B060402010402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818157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7DA9F5-CEBB-4280-A218-1DC96C2C17FE}"/>
              </a:ext>
            </a:extLst>
          </p:cNvPr>
          <p:cNvSpPr txBox="1"/>
          <p:nvPr/>
        </p:nvSpPr>
        <p:spPr>
          <a:xfrm>
            <a:off x="1666279" y="2307443"/>
            <a:ext cx="60794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400" b="0" i="0" dirty="0">
                <a:effectLst/>
                <a:latin typeface="Abadi" panose="020B0604020104020204" pitchFamily="34" charset="0"/>
              </a:rPr>
              <a:t>Taleggio DOP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latin typeface="Abadi" panose="020B0604020104020204" pitchFamily="34" charset="0"/>
              </a:rPr>
              <a:t>Fontina DOP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b="0" i="0" dirty="0">
                <a:effectLst/>
                <a:latin typeface="Abadi" panose="020B0604020104020204" pitchFamily="34" charset="0"/>
              </a:rPr>
              <a:t>Gorgonzola DOP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>
                <a:latin typeface="Abadi" panose="020B0604020104020204" pitchFamily="34" charset="0"/>
              </a:rPr>
              <a:t>Pecorino </a:t>
            </a:r>
            <a:r>
              <a:rPr lang="en-US" sz="2400" dirty="0" err="1">
                <a:latin typeface="Abadi" panose="020B0604020104020204" pitchFamily="34" charset="0"/>
              </a:rPr>
              <a:t>Crotonese</a:t>
            </a:r>
            <a:r>
              <a:rPr lang="en-US" sz="2400" dirty="0">
                <a:latin typeface="Abadi" panose="020B0604020104020204" pitchFamily="34" charset="0"/>
              </a:rPr>
              <a:t> DOP</a:t>
            </a:r>
            <a:endParaRPr lang="en-US" sz="2400" b="0" i="0" dirty="0">
              <a:effectLst/>
              <a:latin typeface="Abadi" panose="020B0604020104020204" pitchFamily="34" charset="0"/>
            </a:endParaRPr>
          </a:p>
        </p:txBody>
      </p:sp>
      <p:pic>
        <p:nvPicPr>
          <p:cNvPr id="2050" name="Picture 2" descr="A Guide To AOC and DOP Labels | Gourmet Food Store">
            <a:extLst>
              <a:ext uri="{FF2B5EF4-FFF2-40B4-BE49-F238E27FC236}">
                <a16:creationId xmlns:a16="http://schemas.microsoft.com/office/drawing/2014/main" id="{3E5496EA-8ABB-47F8-94D0-A058562D2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019" y="1563004"/>
            <a:ext cx="2738996" cy="314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19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0020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Taleggio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9" name="Picture 3" descr="Taleggio Cheese P.D.O.">
            <a:extLst>
              <a:ext uri="{FF2B5EF4-FFF2-40B4-BE49-F238E27FC236}">
                <a16:creationId xmlns:a16="http://schemas.microsoft.com/office/drawing/2014/main" id="{55E97275-C721-4F74-95B3-7B62CB7A5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629" y="1439159"/>
            <a:ext cx="4494622" cy="299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066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Nunito Sans" panose="020B0604020202020204" pitchFamily="2" charset="0"/>
                <a:ea typeface="+mn-ea"/>
                <a:cs typeface="+mn-cs"/>
              </a:rPr>
              <a:t>Taleggio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4C2F1-B242-4C2D-B5B5-0C7F06DD7EE1}"/>
              </a:ext>
            </a:extLst>
          </p:cNvPr>
          <p:cNvSpPr txBox="1"/>
          <p:nvPr/>
        </p:nvSpPr>
        <p:spPr>
          <a:xfrm>
            <a:off x="2460395" y="1953210"/>
            <a:ext cx="76545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rgbClr val="474747"/>
                </a:solidFill>
                <a:latin typeface="Abadi" panose="020B0604020104020204" pitchFamily="34" charset="0"/>
              </a:rPr>
              <a:t>Aire de production</a:t>
            </a:r>
            <a:r>
              <a:rPr lang="en-US" sz="2000" b="1" dirty="0">
                <a:solidFill>
                  <a:srgbClr val="474747"/>
                </a:solidFill>
                <a:latin typeface="Abadi" panose="020B0604020104020204" pitchFamily="34" charset="0"/>
              </a:rPr>
              <a:t>:</a:t>
            </a:r>
          </a:p>
          <a:p>
            <a:pPr algn="l"/>
            <a:endParaRPr lang="en-US" sz="2000" b="0" i="0" dirty="0">
              <a:solidFill>
                <a:srgbClr val="474747"/>
              </a:solidFill>
              <a:effectLst/>
              <a:latin typeface="Abadi" panose="020B0604020104020204" pitchFamily="34" charset="0"/>
            </a:endParaRPr>
          </a:p>
          <a:p>
            <a:pPr algn="l"/>
            <a:r>
              <a:rPr lang="fr-CA" sz="2000" b="0" i="0" dirty="0">
                <a:solidFill>
                  <a:srgbClr val="111111"/>
                </a:solidFill>
                <a:effectLst/>
                <a:latin typeface="avenir next"/>
              </a:rPr>
              <a:t>Taleggio est un fromage à Appellation d'Origine Protégée qui peut être produit et mûri uniquement en Lombardie, dans les provinces de Bergame, Brescia, Côme, Crémone, Lecco, Lodi, Milan, Pavie ; dans le Piémont, dans la province de Novara ; en Vénétie, dans la province de Trévise.</a:t>
            </a:r>
            <a:endParaRPr lang="en-US" sz="2000" b="0" i="0" dirty="0">
              <a:effectLst/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45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Abadi" panose="020B0604020104020204" pitchFamily="34" charset="0"/>
                <a:ea typeface="+mn-ea"/>
                <a:cs typeface="+mn-cs"/>
              </a:rPr>
              <a:t>Taleggio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42743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40D9F860-8DCA-462E-B496-AC3EEE4B9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242" y="3098219"/>
            <a:ext cx="18473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br>
              <a:rPr kumimoji="0" lang="fr-CA" altLang="fr-FR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fr-CA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2939514" y="2391869"/>
            <a:ext cx="65940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474747"/>
                </a:solidFill>
                <a:latin typeface="Abadi" panose="020B0604020104020204" pitchFamily="34" charset="0"/>
              </a:rPr>
              <a:t>Type de lait:</a:t>
            </a:r>
          </a:p>
          <a:p>
            <a:endParaRPr lang="fr-CA" sz="2000" b="0" i="0" dirty="0">
              <a:solidFill>
                <a:srgbClr val="111111"/>
              </a:solidFill>
              <a:effectLst/>
              <a:latin typeface="avenir next"/>
            </a:endParaRPr>
          </a:p>
          <a:p>
            <a:r>
              <a:rPr lang="fr-CA" sz="2000" b="0" i="0" dirty="0">
                <a:solidFill>
                  <a:srgbClr val="111111"/>
                </a:solidFill>
                <a:effectLst/>
                <a:latin typeface="Abadi" panose="020B0604020104020204" pitchFamily="34" charset="0"/>
              </a:rPr>
              <a:t>Le lait utilisé pour la production c’est </a:t>
            </a:r>
            <a:r>
              <a:rPr lang="fr-CA" sz="2000" dirty="0">
                <a:solidFill>
                  <a:srgbClr val="111111"/>
                </a:solidFill>
                <a:latin typeface="Abadi" panose="020B0604020104020204" pitchFamily="34" charset="0"/>
              </a:rPr>
              <a:t>du lait cru de vache.</a:t>
            </a:r>
            <a:endParaRPr lang="it-IT" sz="2000" dirty="0">
              <a:solidFill>
                <a:srgbClr val="111111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84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E88A9-959C-4C48-B734-E32D66A6D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1454"/>
            <a:ext cx="9144000" cy="897392"/>
          </a:xfrm>
        </p:spPr>
        <p:txBody>
          <a:bodyPr>
            <a:noAutofit/>
          </a:bodyPr>
          <a:lstStyle/>
          <a:p>
            <a:r>
              <a:rPr lang="en-US" sz="3600" b="1" cap="all" dirty="0">
                <a:solidFill>
                  <a:srgbClr val="07224A"/>
                </a:solidFill>
                <a:latin typeface="Abadi" panose="020B0604020104020204" pitchFamily="34" charset="0"/>
                <a:ea typeface="+mn-ea"/>
                <a:cs typeface="+mn-cs"/>
              </a:rPr>
              <a:t>Taleggio DOP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C1B2B40-40A8-9242-B2EB-AEF5F534F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052" y="5050971"/>
            <a:ext cx="2151896" cy="1407009"/>
          </a:xfrm>
          <a:prstGeom prst="rect">
            <a:avLst/>
          </a:prstGeom>
        </p:spPr>
      </p:pic>
      <p:pic>
        <p:nvPicPr>
          <p:cNvPr id="1026" name="Picture 2" descr="italian taste">
            <a:extLst>
              <a:ext uri="{FF2B5EF4-FFF2-40B4-BE49-F238E27FC236}">
                <a16:creationId xmlns:a16="http://schemas.microsoft.com/office/drawing/2014/main" id="{D80F87F1-6D0A-446E-8DE1-8D005077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662" y="495265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E1C845C-62C7-49A6-8491-D2EC150F9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875" y="4762400"/>
            <a:ext cx="2063601" cy="144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0D8FE2A-807A-4472-A034-360FCC470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940" y="5667032"/>
            <a:ext cx="2857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FA06B5-EDE9-47D0-B897-8634EC0AACE5}"/>
              </a:ext>
            </a:extLst>
          </p:cNvPr>
          <p:cNvSpPr txBox="1"/>
          <p:nvPr/>
        </p:nvSpPr>
        <p:spPr>
          <a:xfrm>
            <a:off x="2830202" y="2431936"/>
            <a:ext cx="659404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0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Meule</a:t>
            </a:r>
            <a:r>
              <a:rPr lang="fr-CA" sz="2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CA" sz="2000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CA" sz="2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Chaque </a:t>
            </a:r>
            <a:r>
              <a:rPr lang="fr-CA" sz="20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meule</a:t>
            </a:r>
            <a:r>
              <a:rPr lang="fr-CA" sz="2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 </a:t>
            </a:r>
            <a:r>
              <a:rPr lang="fr-CA" sz="20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Taleggio</a:t>
            </a:r>
            <a:r>
              <a:rPr lang="fr-CA" sz="20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pèse de 1,7 à 2,2 kg et est un parallélépipède quadrangulaire, avec des côtés de 18–20 cm et 4–7 cm de haut</a:t>
            </a:r>
            <a:endParaRPr lang="fr-CA" sz="2000" dirty="0">
              <a:solidFill>
                <a:srgbClr val="333333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087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8772</TotalTime>
  <Words>681</Words>
  <Application>Microsoft Office PowerPoint</Application>
  <PresentationFormat>Widescreen</PresentationFormat>
  <Paragraphs>113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Abadi</vt:lpstr>
      <vt:lpstr>Arial</vt:lpstr>
      <vt:lpstr>Arial</vt:lpstr>
      <vt:lpstr>avenir next</vt:lpstr>
      <vt:lpstr>Calibri</vt:lpstr>
      <vt:lpstr>Calibri Light</vt:lpstr>
      <vt:lpstr>inherit</vt:lpstr>
      <vt:lpstr>karla</vt:lpstr>
      <vt:lpstr>Montserrat</vt:lpstr>
      <vt:lpstr>Nunito Sans</vt:lpstr>
      <vt:lpstr>Open Sans</vt:lpstr>
      <vt:lpstr>Thème Office</vt:lpstr>
      <vt:lpstr>  classe de maître avec CHEF PASQUALE VARI  Initiation aux fromages italiens DOP moins connus   Montreal, 24 septembre 2021</vt:lpstr>
      <vt:lpstr>Appellation d'origine protégée</vt:lpstr>
      <vt:lpstr>DOP Cheeses</vt:lpstr>
      <vt:lpstr>Fromages italiens DOP</vt:lpstr>
      <vt:lpstr>Exemple des fromages DOP </vt:lpstr>
      <vt:lpstr>Taleggio DOP</vt:lpstr>
      <vt:lpstr>Taleggio DOP</vt:lpstr>
      <vt:lpstr>Taleggio DOP</vt:lpstr>
      <vt:lpstr>Taleggio DOP</vt:lpstr>
      <vt:lpstr>Taleggio DOP</vt:lpstr>
      <vt:lpstr>FONTINA DOP</vt:lpstr>
      <vt:lpstr>FONTINA DOP</vt:lpstr>
      <vt:lpstr>FONTINA DOP</vt:lpstr>
      <vt:lpstr>FONTINA DOP</vt:lpstr>
      <vt:lpstr>FONTINA DOP</vt:lpstr>
      <vt:lpstr>GORGONZOLA DOP</vt:lpstr>
      <vt:lpstr>GORGONZOLA DOP</vt:lpstr>
      <vt:lpstr>GORGONZOLA DOP</vt:lpstr>
      <vt:lpstr>GORGONZOLA DOP</vt:lpstr>
      <vt:lpstr>gorgonzola DOP</vt:lpstr>
      <vt:lpstr>Pecorino crotonese DOP</vt:lpstr>
      <vt:lpstr>Pecorino crotonese DOP</vt:lpstr>
      <vt:lpstr>Pecorino crotonese DOP</vt:lpstr>
      <vt:lpstr>Pecorino crotonese DOP</vt:lpstr>
      <vt:lpstr>Pecorino crotonese DOP</vt:lpstr>
      <vt:lpstr>  Merci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Calabre viticole</dc:title>
  <dc:creator>Guenael revel</dc:creator>
  <cp:lastModifiedBy>Roxana Cirstea</cp:lastModifiedBy>
  <cp:revision>65</cp:revision>
  <dcterms:created xsi:type="dcterms:W3CDTF">2021-03-10T13:30:41Z</dcterms:created>
  <dcterms:modified xsi:type="dcterms:W3CDTF">2021-09-30T12:52:53Z</dcterms:modified>
</cp:coreProperties>
</file>